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7" r:id="rId4"/>
    <p:sldMasterId id="2147483678" r:id="rId5"/>
    <p:sldMasterId id="214748367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y="5143500" cx="9144000"/>
  <p:notesSz cx="9144000" cy="6858000"/>
  <p:embeddedFontLst>
    <p:embeddedFont>
      <p:font typeface="Titillium Web"/>
      <p:regular r:id="rId32"/>
      <p:bold r:id="rId33"/>
      <p:italic r:id="rId34"/>
      <p:boldItalic r:id="rId35"/>
    </p:embeddedFont>
    <p:embeddedFont>
      <p:font typeface="Monda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TitilliumWeb-bold.fntdata"/><Relationship Id="rId10" Type="http://schemas.openxmlformats.org/officeDocument/2006/relationships/slide" Target="slides/slide3.xml"/><Relationship Id="rId32" Type="http://schemas.openxmlformats.org/officeDocument/2006/relationships/font" Target="fonts/TitilliumWeb-regular.fntdata"/><Relationship Id="rId13" Type="http://schemas.openxmlformats.org/officeDocument/2006/relationships/slide" Target="slides/slide6.xml"/><Relationship Id="rId35" Type="http://schemas.openxmlformats.org/officeDocument/2006/relationships/font" Target="fonts/TitilliumWeb-boldItalic.fntdata"/><Relationship Id="rId12" Type="http://schemas.openxmlformats.org/officeDocument/2006/relationships/slide" Target="slides/slide5.xml"/><Relationship Id="rId34" Type="http://schemas.openxmlformats.org/officeDocument/2006/relationships/font" Target="fonts/TitilliumWeb-italic.fntdata"/><Relationship Id="rId15" Type="http://schemas.openxmlformats.org/officeDocument/2006/relationships/slide" Target="slides/slide8.xml"/><Relationship Id="rId37" Type="http://schemas.openxmlformats.org/officeDocument/2006/relationships/font" Target="fonts/Monda-bold.fntdata"/><Relationship Id="rId14" Type="http://schemas.openxmlformats.org/officeDocument/2006/relationships/slide" Target="slides/slide7.xml"/><Relationship Id="rId36" Type="http://schemas.openxmlformats.org/officeDocument/2006/relationships/font" Target="fonts/Monda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6a2658c99_0_5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56a2658c99_0_5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6a2658c99_0_6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56a2658c99_0_6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6a2658c99_0_7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56a2658c99_0_7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6a2658c99_0_7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56a2658c99_0_7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6a2658c99_0_7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56a2658c99_0_7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56a2658c99_0_8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56a2658c99_0_8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56a2658c99_0_8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56a2658c99_0_8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6a2658c99_0_9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56a2658c99_0_9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6a2658c99_0_9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56a2658c99_0_9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6a2658c99_0_9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56a2658c99_0_9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6a2658c99_0_10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56a2658c99_0_10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56a2658c99_0_10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56a2658c99_0_10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56a2658c99_0_1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56a2658c99_0_11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6a2658c99_0_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56a2658c99_0_2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6a2658c99_0_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#praCegoVer: foto de uma bebê com cara de um adulto e querendo da risada.</a:t>
            </a:r>
            <a:endParaRPr/>
          </a:p>
        </p:txBody>
      </p:sp>
      <p:sp>
        <p:nvSpPr>
          <p:cNvPr id="243" name="Google Shape;243;g56a2658c99_0_2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56a2658c99_0_3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#praCegoVer Foto de um carrossel</a:t>
            </a:r>
            <a:endParaRPr/>
          </a:p>
        </p:txBody>
      </p:sp>
      <p:sp>
        <p:nvSpPr>
          <p:cNvPr id="249" name="Google Shape;249;g56a2658c99_0_3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6a2658c99_0_24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#PraCegoVer Foto de um jipe andando em 2 rodas e com 2 caras trocando um pneu com o carro andando!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56a2658c99_0_24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6a2658c99_0_22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#praCegoVer: foto de um gato em cima de um telhado.</a:t>
            </a:r>
            <a:endParaRPr/>
          </a:p>
        </p:txBody>
      </p:sp>
      <p:sp>
        <p:nvSpPr>
          <p:cNvPr id="261" name="Google Shape;261;g56a2658c99_0_22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56a2658c99_0_23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56a2658c99_0_23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6a2658c99_0_4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#praCegoVer: foto do Sérgio Mallandro fazer o iéie….</a:t>
            </a:r>
            <a:endParaRPr/>
          </a:p>
        </p:txBody>
      </p:sp>
      <p:sp>
        <p:nvSpPr>
          <p:cNvPr id="272" name="Google Shape;272;g56a2658c99_0_4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592b6d1850fbc072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592b6d1850fbc072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592b6d1850fbc072_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6a2658c99_0_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56a2658c99_0_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56a2658c99_0_123:notes"/>
          <p:cNvSpPr/>
          <p:nvPr>
            <p:ph idx="2" type="sldImg"/>
          </p:nvPr>
        </p:nvSpPr>
        <p:spPr>
          <a:xfrm>
            <a:off x="914400" y="857250"/>
            <a:ext cx="73152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56a2658c99_0_123:notes"/>
          <p:cNvSpPr txBox="1"/>
          <p:nvPr>
            <p:ph idx="1" type="body"/>
          </p:nvPr>
        </p:nvSpPr>
        <p:spPr>
          <a:xfrm>
            <a:off x="914400" y="3300413"/>
            <a:ext cx="73152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#praCegoVer Parte esquerda da tela há um qr-code com os meus contatos: Flávio Pimenta, flavio@pimenta.dev, 19 991050317. No lado direito o logo da Sensedia com minha foto email e github (github.com/flap)</a:t>
            </a:r>
            <a:endParaRPr/>
          </a:p>
        </p:txBody>
      </p:sp>
      <p:sp>
        <p:nvSpPr>
          <p:cNvPr id="292" name="Google Shape;292;g56a2658c99_0_123:notes"/>
          <p:cNvSpPr txBox="1"/>
          <p:nvPr>
            <p:ph idx="12" type="sldNum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1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11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1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9" name="Google Shape;8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6" name="Google Shape;116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7" name="Google Shape;117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1" name="Google Shape;12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>
  <p:cSld name="Slide de título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hort Header">
  <p:cSld name="White Blank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/>
          <p:nvPr/>
        </p:nvSpPr>
        <p:spPr>
          <a:xfrm>
            <a:off x="75" y="4872050"/>
            <a:ext cx="9144000" cy="2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7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4872050"/>
            <a:ext cx="9144000" cy="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7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67074" y="4964950"/>
            <a:ext cx="793527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7"/>
          <p:cNvSpPr/>
          <p:nvPr/>
        </p:nvSpPr>
        <p:spPr>
          <a:xfrm>
            <a:off x="0" y="1800"/>
            <a:ext cx="9144000" cy="311100"/>
          </a:xfrm>
          <a:prstGeom prst="rect">
            <a:avLst/>
          </a:prstGeom>
          <a:solidFill>
            <a:srgbClr val="000000">
              <a:alpha val="15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D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7"/>
          <p:cNvSpPr txBox="1"/>
          <p:nvPr/>
        </p:nvSpPr>
        <p:spPr>
          <a:xfrm>
            <a:off x="-25" y="0"/>
            <a:ext cx="9144000" cy="457200"/>
          </a:xfrm>
          <a:prstGeom prst="rect">
            <a:avLst/>
          </a:prstGeom>
          <a:solidFill>
            <a:srgbClr val="7A1E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5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5" name="Google Shape;135;p27"/>
          <p:cNvPicPr preferRelativeResize="0"/>
          <p:nvPr/>
        </p:nvPicPr>
        <p:blipFill rotWithShape="1">
          <a:blip r:embed="rId4">
            <a:alphaModFix/>
          </a:blip>
          <a:srcRect b="0" l="0" r="67934" t="0"/>
          <a:stretch/>
        </p:blipFill>
        <p:spPr>
          <a:xfrm>
            <a:off x="118710" y="53090"/>
            <a:ext cx="281990" cy="3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7"/>
          <p:cNvPicPr preferRelativeResize="0"/>
          <p:nvPr/>
        </p:nvPicPr>
        <p:blipFill rotWithShape="1">
          <a:blip r:embed="rId5">
            <a:alphaModFix/>
          </a:blip>
          <a:srcRect b="0" l="0" r="0" t="50000"/>
          <a:stretch/>
        </p:blipFill>
        <p:spPr>
          <a:xfrm>
            <a:off x="0" y="457200"/>
            <a:ext cx="9144000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7"/>
          <p:cNvSpPr txBox="1"/>
          <p:nvPr>
            <p:ph type="title"/>
          </p:nvPr>
        </p:nvSpPr>
        <p:spPr>
          <a:xfrm>
            <a:off x="499050" y="0"/>
            <a:ext cx="8112900" cy="457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/>
          <a:lstStyle>
            <a:lvl1pPr lvl="0" rtl="0" algn="l">
              <a:spcBef>
                <a:spcPts val="0"/>
              </a:spcBef>
              <a:spcAft>
                <a:spcPts val="0"/>
              </a:spcAft>
              <a:buNone/>
              <a:defRPr b="0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1">
  <p:cSld name="TITLE_2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6700"/>
            <a:ext cx="91439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28"/>
          <p:cNvSpPr/>
          <p:nvPr/>
        </p:nvSpPr>
        <p:spPr>
          <a:xfrm>
            <a:off x="0" y="-670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 1">
  <p:cSld name="TITLE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9"/>
          <p:cNvPicPr preferRelativeResize="0"/>
          <p:nvPr/>
        </p:nvPicPr>
        <p:blipFill rotWithShape="1">
          <a:blip r:embed="rId2">
            <a:alphaModFix/>
          </a:blip>
          <a:srcRect b="0" l="0" r="0" t="-18525"/>
          <a:stretch/>
        </p:blipFill>
        <p:spPr>
          <a:xfrm>
            <a:off x="0" y="-952500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 1">
  <p:cSld name="TITLE_AND_BODY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68575" lIns="68575" spcFirstLastPara="1" rIns="68575" wrap="square" tIns="68575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8" name="Google Shape;148;p30"/>
          <p:cNvSpPr/>
          <p:nvPr/>
        </p:nvSpPr>
        <p:spPr>
          <a:xfrm>
            <a:off x="0" y="0"/>
            <a:ext cx="9150300" cy="468300"/>
          </a:xfrm>
          <a:prstGeom prst="rect">
            <a:avLst/>
          </a:prstGeom>
          <a:solidFill>
            <a:srgbClr val="6627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0"/>
          <p:cNvSpPr/>
          <p:nvPr/>
        </p:nvSpPr>
        <p:spPr>
          <a:xfrm>
            <a:off x="75" y="4872050"/>
            <a:ext cx="9144000" cy="2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30"/>
          <p:cNvPicPr preferRelativeResize="0"/>
          <p:nvPr/>
        </p:nvPicPr>
        <p:blipFill rotWithShape="1">
          <a:blip r:embed="rId2">
            <a:alphaModFix/>
          </a:blip>
          <a:srcRect b="3" l="0" r="0" t="64928"/>
          <a:stretch/>
        </p:blipFill>
        <p:spPr>
          <a:xfrm>
            <a:off x="0" y="4872050"/>
            <a:ext cx="9144000" cy="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0"/>
          <p:cNvPicPr preferRelativeResize="0"/>
          <p:nvPr/>
        </p:nvPicPr>
        <p:blipFill rotWithShape="1">
          <a:blip r:embed="rId3">
            <a:alphaModFix/>
          </a:blip>
          <a:srcRect b="0" l="0" r="67934" t="0"/>
          <a:stretch/>
        </p:blipFill>
        <p:spPr>
          <a:xfrm>
            <a:off x="118710" y="53090"/>
            <a:ext cx="281990" cy="3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0"/>
          <p:cNvSpPr txBox="1"/>
          <p:nvPr>
            <p:ph type="title"/>
          </p:nvPr>
        </p:nvSpPr>
        <p:spPr>
          <a:xfrm>
            <a:off x="505825" y="37350"/>
            <a:ext cx="41385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153" name="Google Shape;15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4600" y="4872050"/>
            <a:ext cx="1101125" cy="2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2">
  <p:cSld name="TITLE_3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6700"/>
            <a:ext cx="91439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31"/>
          <p:cNvSpPr/>
          <p:nvPr/>
        </p:nvSpPr>
        <p:spPr>
          <a:xfrm>
            <a:off x="0" y="-670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3">
  <p:cSld name="TITLE_4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0" name="Google Shape;16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1" cy="5141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9" name="Google Shape;49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5" Type="http://schemas.openxmlformats.org/officeDocument/2006/relationships/image" Target="../media/image7.jpg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/>
          <p:nvPr>
            <p:ph type="ctrTitle"/>
          </p:nvPr>
        </p:nvSpPr>
        <p:spPr>
          <a:xfrm>
            <a:off x="611187" y="3003550"/>
            <a:ext cx="7847012" cy="595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/>
              <a:t>“XGH”, é técnico ou cultural?</a:t>
            </a:r>
            <a:endParaRPr/>
          </a:p>
        </p:txBody>
      </p:sp>
      <p:sp>
        <p:nvSpPr>
          <p:cNvPr id="166" name="Google Shape;166;p33"/>
          <p:cNvSpPr txBox="1"/>
          <p:nvPr>
            <p:ph idx="1" type="subTitle"/>
          </p:nvPr>
        </p:nvSpPr>
        <p:spPr>
          <a:xfrm>
            <a:off x="611187" y="3956050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Flávio Pimenta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4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Sábado: Vôo VCP =&gt; FLN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Aeronave começa a taxiar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Fica aguardando para entrar na pista ...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Depois de alguns instantes o comandante informa que um aviso surgiu no painel 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Retornamos ao ponto inicial e uma equipe técnica embarca.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9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Comandante avisa: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Precisamos “desenergizar” a aeronave por alguns instantes… ou seja: desligar e ligar de novo!!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0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Desligou, ligou de novo e o problema continuou.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1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Mais uma vez, desligou, ligou e nada...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2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Solução: troca de aeronave!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3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Desembarcamos em um ônibus que foi para a aeronave imediatamente ao lado!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4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Na nova aeronave o vôo ocorreu com sucesso!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5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Mas e o Extreme Go Horse?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6"/>
          <p:cNvSpPr txBox="1"/>
          <p:nvPr>
            <p:ph type="title"/>
          </p:nvPr>
        </p:nvSpPr>
        <p:spPr>
          <a:xfrm>
            <a:off x="757213" y="189542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Imagine se o avião fosse um sistema em produção!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Paralelo avião x sistema</a:t>
            </a:r>
            <a:endParaRPr/>
          </a:p>
        </p:txBody>
      </p:sp>
      <p:sp>
        <p:nvSpPr>
          <p:cNvPr id="237" name="Google Shape;237;p4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Avião</a:t>
            </a:r>
            <a:endParaRPr/>
          </a:p>
        </p:txBody>
      </p:sp>
      <p:sp>
        <p:nvSpPr>
          <p:cNvPr id="238" name="Google Shape;238;p4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Estava funcionando OK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Emite um alerta ao taxiar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Desliga e liga de novo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… de novo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t/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Troca de aeronave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1 hora e meia de atraso.</a:t>
            </a:r>
            <a:endParaRPr/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47"/>
          <p:cNvSpPr txBox="1"/>
          <p:nvPr>
            <p:ph idx="3" type="body"/>
          </p:nvPr>
        </p:nvSpPr>
        <p:spPr>
          <a:xfrm>
            <a:off x="4645026" y="1151335"/>
            <a:ext cx="4041900" cy="479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Sistema</a:t>
            </a:r>
            <a:endParaRPr/>
          </a:p>
        </p:txBody>
      </p:sp>
      <p:sp>
        <p:nvSpPr>
          <p:cNvPr id="240" name="Google Shape;240;p47"/>
          <p:cNvSpPr txBox="1"/>
          <p:nvPr>
            <p:ph idx="4" type="body"/>
          </p:nvPr>
        </p:nvSpPr>
        <p:spPr>
          <a:xfrm>
            <a:off x="4645026" y="1631156"/>
            <a:ext cx="4041900" cy="29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Deploy em prod, meses!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Bug em prod! Mas estava funcionando! Ninguém mexeu em nada!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Reboot, reboot, reboot..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Troca o servidor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Resolveu?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</a:t>
            </a:r>
            <a:r>
              <a:rPr lang="en-US"/>
              <a:t>rojeto - nascimento</a:t>
            </a:r>
            <a:endParaRPr/>
          </a:p>
        </p:txBody>
      </p:sp>
      <p:pic>
        <p:nvPicPr>
          <p:cNvPr id="246" name="Google Shape;24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6625" y="1060350"/>
            <a:ext cx="2898875" cy="3841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Como está em produção?</a:t>
            </a:r>
            <a:endParaRPr/>
          </a:p>
        </p:txBody>
      </p:sp>
      <p:pic>
        <p:nvPicPr>
          <p:cNvPr id="252" name="Google Shape;25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800" y="1343025"/>
            <a:ext cx="7737350" cy="322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Como está em produção?</a:t>
            </a:r>
            <a:endParaRPr/>
          </a:p>
        </p:txBody>
      </p:sp>
      <p:pic>
        <p:nvPicPr>
          <p:cNvPr id="258" name="Google Shape;25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700" y="1334900"/>
            <a:ext cx="5308474" cy="343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1"/>
          <p:cNvSpPr txBox="1"/>
          <p:nvPr>
            <p:ph type="title"/>
          </p:nvPr>
        </p:nvSpPr>
        <p:spPr>
          <a:xfrm>
            <a:off x="71425" y="769950"/>
            <a:ext cx="7772400" cy="11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E quando o bug aparece?</a:t>
            </a:r>
            <a:endParaRPr/>
          </a:p>
        </p:txBody>
      </p:sp>
      <p:pic>
        <p:nvPicPr>
          <p:cNvPr id="264" name="Google Shape;26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900" y="1819900"/>
            <a:ext cx="3880200" cy="291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2"/>
          <p:cNvSpPr txBox="1"/>
          <p:nvPr>
            <p:ph type="title"/>
          </p:nvPr>
        </p:nvSpPr>
        <p:spPr>
          <a:xfrm>
            <a:off x="0" y="1895425"/>
            <a:ext cx="91158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 que ocasionou o bug?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Isto é só um MVP!</a:t>
            </a:r>
            <a:endParaRPr/>
          </a:p>
        </p:txBody>
      </p:sp>
      <p:pic>
        <p:nvPicPr>
          <p:cNvPr id="275" name="Google Shape;27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3100" y="1169000"/>
            <a:ext cx="5037800" cy="377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Git - anti XGH ?</a:t>
            </a:r>
            <a:endParaRPr/>
          </a:p>
        </p:txBody>
      </p:sp>
      <p:sp>
        <p:nvSpPr>
          <p:cNvPr id="282" name="Google Shape;282;p54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3000"/>
              <a:t>Linus Torvalds quando criou o GIT queria:</a:t>
            </a:r>
            <a:endParaRPr sz="30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l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Desenvolvimento colaborativo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“Forçar boas práticas” 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Resolver problemas de velocidade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Mitigar perda de dados</a:t>
            </a:r>
            <a:endParaRPr sz="3000"/>
          </a:p>
          <a:p>
            <a:pPr indent="0" lvl="0" marL="4572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5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Dicas</a:t>
            </a:r>
            <a:endParaRPr/>
          </a:p>
        </p:txBody>
      </p:sp>
      <p:sp>
        <p:nvSpPr>
          <p:cNvPr id="288" name="Google Shape;288;p55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Não seja xiita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Defenda e argumente o que considera ideal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“O combinado não sai caro”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62777">
              <a:alpha val="780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 </a:t>
            </a:r>
            <a:endParaRPr sz="1100"/>
          </a:p>
        </p:txBody>
      </p:sp>
      <p:sp>
        <p:nvSpPr>
          <p:cNvPr id="295" name="Google Shape;295;p56"/>
          <p:cNvSpPr/>
          <p:nvPr/>
        </p:nvSpPr>
        <p:spPr>
          <a:xfrm>
            <a:off x="1248850" y="4767527"/>
            <a:ext cx="23892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sensedia.com</a:t>
            </a:r>
            <a:endParaRPr sz="11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6" name="Google Shape;296;p56"/>
          <p:cNvPicPr preferRelativeResize="0"/>
          <p:nvPr/>
        </p:nvPicPr>
        <p:blipFill rotWithShape="1">
          <a:blip r:embed="rId4">
            <a:alphaModFix/>
          </a:blip>
          <a:srcRect b="17866" l="0" r="0" t="17866"/>
          <a:stretch/>
        </p:blipFill>
        <p:spPr>
          <a:xfrm>
            <a:off x="5952093" y="42862"/>
            <a:ext cx="2116483" cy="136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6"/>
          <p:cNvPicPr preferRelativeResize="0"/>
          <p:nvPr/>
        </p:nvPicPr>
        <p:blipFill rotWithShape="1">
          <a:blip r:embed="rId5">
            <a:alphaModFix/>
          </a:blip>
          <a:srcRect b="50607" l="16078" r="19321" t="0"/>
          <a:stretch/>
        </p:blipFill>
        <p:spPr>
          <a:xfrm>
            <a:off x="5977294" y="1688850"/>
            <a:ext cx="1932600" cy="1970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8" name="Google Shape;298;p56"/>
          <p:cNvSpPr txBox="1"/>
          <p:nvPr/>
        </p:nvSpPr>
        <p:spPr>
          <a:xfrm>
            <a:off x="5162963" y="4201781"/>
            <a:ext cx="39741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FFFF"/>
                </a:solidFill>
              </a:rPr>
              <a:t>flavio@pimenta.dev</a:t>
            </a:r>
            <a:endParaRPr b="1" sz="23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FFFF"/>
                </a:solidFill>
              </a:rPr>
              <a:t>github.com/flap</a:t>
            </a:r>
            <a:endParaRPr b="1" sz="2300">
              <a:solidFill>
                <a:srgbClr val="FFFFFF"/>
              </a:solidFill>
            </a:endParaRPr>
          </a:p>
        </p:txBody>
      </p:sp>
      <p:sp>
        <p:nvSpPr>
          <p:cNvPr id="299" name="Google Shape;299;p56"/>
          <p:cNvSpPr txBox="1"/>
          <p:nvPr/>
        </p:nvSpPr>
        <p:spPr>
          <a:xfrm>
            <a:off x="5266631" y="3809044"/>
            <a:ext cx="35169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6F7F8"/>
                </a:solidFill>
              </a:rPr>
              <a:t>Flávio Pimenta</a:t>
            </a:r>
            <a:endParaRPr b="1" sz="2300">
              <a:solidFill>
                <a:srgbClr val="F6F7F8"/>
              </a:solidFill>
            </a:endParaRPr>
          </a:p>
        </p:txBody>
      </p:sp>
      <p:pic>
        <p:nvPicPr>
          <p:cNvPr id="300" name="Google Shape;300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950" y="194650"/>
            <a:ext cx="4629625" cy="46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